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307" r:id="rId3"/>
    <p:sldId id="352" r:id="rId4"/>
    <p:sldId id="353" r:id="rId5"/>
    <p:sldId id="355" r:id="rId6"/>
    <p:sldId id="356" r:id="rId7"/>
    <p:sldId id="357" r:id="rId8"/>
    <p:sldId id="358" r:id="rId9"/>
    <p:sldId id="325" r:id="rId10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987" autoAdjust="0"/>
    <p:restoredTop sz="94660"/>
  </p:normalViewPr>
  <p:slideViewPr>
    <p:cSldViewPr snapToGrid="0">
      <p:cViewPr varScale="1">
        <p:scale>
          <a:sx n="111" d="100"/>
          <a:sy n="111" d="100"/>
        </p:scale>
        <p:origin x="528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media/media8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4/8/2020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4" Type="http://schemas.openxmlformats.org/officeDocument/2006/relationships/image" Target="../media/image2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6" Type="http://schemas.openxmlformats.org/officeDocument/2006/relationships/image" Target="../media/image2.png"/><Relationship Id="rId5" Type="http://schemas.openxmlformats.org/officeDocument/2006/relationships/image" Target="../media/image5.png"/><Relationship Id="rId4" Type="http://schemas.openxmlformats.org/officeDocument/2006/relationships/image" Target="../media/image3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6" Type="http://schemas.openxmlformats.org/officeDocument/2006/relationships/image" Target="../media/image2.png"/><Relationship Id="rId5" Type="http://schemas.openxmlformats.org/officeDocument/2006/relationships/image" Target="../media/image6.png"/><Relationship Id="rId4" Type="http://schemas.openxmlformats.org/officeDocument/2006/relationships/image" Target="../media/image3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6" Type="http://schemas.openxmlformats.org/officeDocument/2006/relationships/image" Target="../media/image2.png"/><Relationship Id="rId5" Type="http://schemas.openxmlformats.org/officeDocument/2006/relationships/image" Target="../media/image7.png"/><Relationship Id="rId4" Type="http://schemas.openxmlformats.org/officeDocument/2006/relationships/image" Target="../media/image3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8.m4a"/><Relationship Id="rId1" Type="http://schemas.microsoft.com/office/2007/relationships/media" Target="../media/media8.m4a"/><Relationship Id="rId6" Type="http://schemas.openxmlformats.org/officeDocument/2006/relationships/image" Target="../media/image2.png"/><Relationship Id="rId5" Type="http://schemas.openxmlformats.org/officeDocument/2006/relationships/image" Target="../media/image8.png"/><Relationship Id="rId4" Type="http://schemas.openxmlformats.org/officeDocument/2006/relationships/image" Target="../media/image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autodesk.com/products/fusion-360/overview" TargetMode="External"/><Relationship Id="rId2" Type="http://schemas.openxmlformats.org/officeDocument/2006/relationships/hyperlink" Target="https://www.desmos.com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043E2-B1DB-46FB-B516-0B31C0B44A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7889" y="680207"/>
            <a:ext cx="8676222" cy="1905000"/>
          </a:xfrm>
        </p:spPr>
        <p:txBody>
          <a:bodyPr/>
          <a:lstStyle/>
          <a:p>
            <a:r>
              <a:rPr lang="en-US" dirty="0"/>
              <a:t>Maximum &amp; Minimum</a:t>
            </a:r>
            <a:br>
              <a:rPr lang="en-US" dirty="0"/>
            </a:br>
            <a:r>
              <a:rPr lang="en-US" sz="2800" dirty="0"/>
              <a:t>Applied Example 2</a:t>
            </a:r>
            <a:br>
              <a:rPr lang="en-US" dirty="0"/>
            </a:br>
            <a:endParaRPr lang="en-US" sz="2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2F3391-00FF-4187-B96D-46DC116A43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7889" y="2762075"/>
            <a:ext cx="8676222" cy="1905000"/>
          </a:xfrm>
        </p:spPr>
        <p:txBody>
          <a:bodyPr/>
          <a:lstStyle/>
          <a:p>
            <a:r>
              <a:rPr lang="en-US" dirty="0"/>
              <a:t>RCET 0264 Introductory Calculus</a:t>
            </a:r>
          </a:p>
          <a:p>
            <a:r>
              <a:rPr lang="en-US" dirty="0"/>
              <a:t>Tim Leishman</a:t>
            </a:r>
          </a:p>
        </p:txBody>
      </p:sp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7AC55531-3BDF-412F-94E0-E733B4743A2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966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414"/>
    </mc:Choice>
    <mc:Fallback>
      <p:transition spd="slow" advTm="541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6" y="76795"/>
            <a:ext cx="9940444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Maximum &amp; Minimum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AFF0578-A297-4D89-B052-EF4D42BA39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035" y="1461061"/>
            <a:ext cx="10908383" cy="2843520"/>
          </a:xfrm>
        </p:spPr>
        <p:txBody>
          <a:bodyPr>
            <a:normAutofit/>
          </a:bodyPr>
          <a:lstStyle/>
          <a:p>
            <a:pPr marL="0" indent="0">
              <a:buNone/>
            </a:pPr>
            <a:r>
              <a:rPr lang="en-US" sz="3200" cap="none" dirty="0">
                <a:solidFill>
                  <a:schemeClr val="tx1"/>
                </a:solidFill>
                <a:cs typeface="Times New Roman" panose="02020603050405020304" pitchFamily="18" charset="0"/>
              </a:rPr>
              <a:t>A man wishes to fence in a rectangular plot lying next to a river. No fence is required along the river bank. If he has 800m of fence and he wishes the maximum area to be fenced, find the dimensions of the desired enclosed plot. 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538F99D6-BB15-4BC1-9A48-64F64051653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2500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420"/>
    </mc:Choice>
    <mc:Fallback>
      <p:transition spd="slow" advTm="2342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6" y="76795"/>
            <a:ext cx="9940444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Maximum &amp; Minimum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AFF0578-A297-4D89-B052-EF4D42BA39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60035" y="1461061"/>
            <a:ext cx="10908383" cy="1219201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3200" cap="none" dirty="0">
                <a:solidFill>
                  <a:schemeClr val="tx1"/>
                </a:solidFill>
                <a:cs typeface="Times New Roman" panose="02020603050405020304" pitchFamily="18" charset="0"/>
              </a:rPr>
              <a:t>A man wishes to fence in a rectangular plot lying next to a river. No fence is required along the river bank. If he has 800m of fence and he wishes the maximum area to be fenced, find the dimensions of the desired enclosed plot.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0C65D50-1770-494F-B19B-5FBD76CAA14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22" t="3359" r="3330" b="1983"/>
          <a:stretch/>
        </p:blipFill>
        <p:spPr>
          <a:xfrm>
            <a:off x="3650411" y="3131389"/>
            <a:ext cx="4891178" cy="2993365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0F21212-9A92-4D82-89FB-9BDD82C344E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6214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2496"/>
    </mc:Choice>
    <mc:Fallback>
      <p:transition spd="slow" advTm="3249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6" y="76795"/>
            <a:ext cx="9940444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Maximum &amp; Minimum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AFF0578-A297-4D89-B052-EF4D42BA39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806" y="1095132"/>
            <a:ext cx="10908383" cy="1219201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3200" cap="none" dirty="0">
                <a:solidFill>
                  <a:schemeClr val="tx1"/>
                </a:solidFill>
                <a:cs typeface="Times New Roman" panose="02020603050405020304" pitchFamily="18" charset="0"/>
              </a:rPr>
              <a:t>A man wishes to fence in a rectangular plot lying next to a river. No fence is required along the river bank. If he has 800m of fence and he wishes the maximum area to be fenced, find the dimensions of the desired enclosed plot.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0C65D50-1770-494F-B19B-5FBD76CAA14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22" t="3359" r="3330" b="1983"/>
          <a:stretch/>
        </p:blipFill>
        <p:spPr>
          <a:xfrm>
            <a:off x="6223925" y="3027872"/>
            <a:ext cx="4891178" cy="2993365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738EC0B-444C-4ADC-B388-76852E5BAB9D}"/>
                  </a:ext>
                </a:extLst>
              </p:cNvPr>
              <p:cNvSpPr txBox="1"/>
              <p:nvPr/>
            </p:nvSpPr>
            <p:spPr>
              <a:xfrm>
                <a:off x="1535501" y="2462931"/>
                <a:ext cx="4891178" cy="412324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𝑃𝑒𝑟𝑖𝑚𝑒𝑡𝑒𝑟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= 800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𝑃𝑒𝑟𝑖𝑚𝑒𝑡𝑒𝑟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endParaRPr lang="en-US" b="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𝑃𝑒𝑟𝑖𝑚𝑒𝑡𝑒𝑟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=2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endParaRPr lang="en-US" b="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800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=2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𝐴𝑟𝑒𝑎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endParaRPr lang="en-US" dirty="0"/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800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=2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endParaRPr lang="en-US" dirty="0"/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X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800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2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endParaRPr lang="en-US" dirty="0"/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𝐴𝑟𝑒𝑎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endParaRPr lang="en-US" dirty="0"/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𝐴𝑟𝑒𝑎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=</m:t>
                    </m:r>
                    <m:d>
                      <m:d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d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800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𝑚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−2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</m:d>
                    <m:r>
                      <a:rPr 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endParaRPr lang="en-US" dirty="0">
                  <a:ea typeface="Cambria Math" panose="02040503050406030204" pitchFamily="18" charset="0"/>
                </a:endParaRP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𝐴𝑟𝑒𝑎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 =800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 −2</m:t>
                    </m:r>
                    <m:sSup>
                      <m:sSup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𝑌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dirty="0">
                  <a:ea typeface="Cambria Math" panose="02040503050406030204" pitchFamily="18" charset="0"/>
                </a:endParaRP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𝑑𝑎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𝑑𝑦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=800 −4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endParaRPr lang="en-US" dirty="0">
                  <a:ea typeface="Cambria Math" panose="02040503050406030204" pitchFamily="18" charset="0"/>
                </a:endParaRP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=800 −4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endParaRPr lang="en-US" dirty="0">
                  <a:ea typeface="Cambria Math" panose="02040503050406030204" pitchFamily="18" charset="0"/>
                </a:endParaRP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4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=800 </m:t>
                    </m:r>
                  </m:oMath>
                </a14:m>
                <a:endParaRPr lang="en-US" dirty="0">
                  <a:ea typeface="Cambria Math" panose="02040503050406030204" pitchFamily="18" charset="0"/>
                </a:endParaRP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200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 </m:t>
                    </m:r>
                  </m:oMath>
                </a14:m>
                <a:endParaRPr lang="en-US" dirty="0"/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738EC0B-444C-4ADC-B388-76852E5BAB9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35501" y="2462931"/>
                <a:ext cx="4891178" cy="4123245"/>
              </a:xfrm>
              <a:prstGeom prst="rect">
                <a:avLst/>
              </a:prstGeom>
              <a:blipFill>
                <a:blip r:embed="rId5"/>
                <a:stretch>
                  <a:fillRect l="-873" b="-11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86919468-7ADD-445D-87E5-DEF9B67E8A4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328161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9135"/>
    </mc:Choice>
    <mc:Fallback>
      <p:transition spd="slow" advTm="1091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6" y="76795"/>
            <a:ext cx="9940444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Maximum &amp; Minimum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AFF0578-A297-4D89-B052-EF4D42BA39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806" y="1095132"/>
            <a:ext cx="10908383" cy="1219201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3200" cap="none" dirty="0">
                <a:solidFill>
                  <a:schemeClr val="tx1"/>
                </a:solidFill>
                <a:cs typeface="Times New Roman" panose="02020603050405020304" pitchFamily="18" charset="0"/>
              </a:rPr>
              <a:t>A man wishes to fence in a rectangular plot lying next to a river. No fence is required along the river bank. If he has 800m of fence and he wishes the maximum area to be fenced, find the dimensions of the desired enclosed plot.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0C65D50-1770-494F-B19B-5FBD76CAA14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22" t="3359" r="3330" b="1983"/>
          <a:stretch/>
        </p:blipFill>
        <p:spPr>
          <a:xfrm>
            <a:off x="6223925" y="3027872"/>
            <a:ext cx="4891178" cy="2993365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738EC0B-444C-4ADC-B388-76852E5BAB9D}"/>
                  </a:ext>
                </a:extLst>
              </p:cNvPr>
              <p:cNvSpPr txBox="1"/>
              <p:nvPr/>
            </p:nvSpPr>
            <p:spPr>
              <a:xfrm>
                <a:off x="1552754" y="2212764"/>
                <a:ext cx="4891178" cy="4475328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𝑃𝑒𝑟𝑖𝑚𝑒𝑡𝑒𝑟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= 800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𝑃𝑒𝑟𝑖𝑚𝑒𝑡𝑒𝑟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endParaRPr lang="en-US" b="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𝑃𝑒𝑟𝑖𝑚𝑒𝑡𝑒𝑟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=2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endParaRPr lang="en-US" b="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800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=2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𝐴𝑟𝑒𝑎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endParaRPr lang="en-US" dirty="0"/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</a:rPr>
                      <m:t>800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=2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endParaRPr lang="en-US" dirty="0"/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b="0" i="0" smtClean="0">
                        <a:latin typeface="Cambria Math" panose="02040503050406030204" pitchFamily="18" charset="0"/>
                      </a:rPr>
                      <m:t>2</m:t>
                    </m:r>
                    <m:r>
                      <m:rPr>
                        <m:sty m:val="p"/>
                      </m:rPr>
                      <a:rPr lang="en-US" b="0" i="0" smtClean="0">
                        <a:latin typeface="Cambria Math" panose="02040503050406030204" pitchFamily="18" charset="0"/>
                      </a:rPr>
                      <m:t>Y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800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−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𝑋</m:t>
                    </m:r>
                  </m:oMath>
                </a14:m>
                <a:endParaRPr lang="en-US" dirty="0"/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>
                        <a:latin typeface="Cambria Math" panose="02040503050406030204" pitchFamily="18" charset="0"/>
                      </a:rPr>
                      <m:t>Y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4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00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𝑋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en-US" dirty="0"/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𝐴𝑟𝑒𝑎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endParaRPr lang="en-US" dirty="0">
                  <a:ea typeface="Cambria Math" panose="02040503050406030204" pitchFamily="18" charset="0"/>
                </a:endParaRP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𝐴𝑟𝑒𝑎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 =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400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</a:rPr>
                          <m:t>𝑋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</a:rPr>
                          <m:t>2</m:t>
                        </m:r>
                      </m:den>
                    </m:f>
                    <m:r>
                      <a:rPr lang="en-US" i="1">
                        <a:latin typeface="Cambria Math" panose="02040503050406030204" pitchFamily="18" charset="0"/>
                      </a:rPr>
                      <m:t>)</m:t>
                    </m:r>
                  </m:oMath>
                </a14:m>
                <a:endParaRPr lang="en-US" dirty="0"/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𝐴𝑟𝑒𝑎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=400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−</m:t>
                    </m:r>
                    <m:f>
                      <m:fPr>
                        <m:ctrlPr>
                          <a:rPr lang="en-US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b="0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𝑋</m:t>
                            </m:r>
                          </m:e>
                          <m:sup>
                            <m:r>
                              <a:rPr lang="en-US" b="0" i="1" dirty="0" smtClean="0"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den>
                    </m:f>
                  </m:oMath>
                </a14:m>
                <a:endParaRPr lang="en-US" i="1" dirty="0">
                  <a:latin typeface="Cambria Math" panose="02040503050406030204" pitchFamily="18" charset="0"/>
                  <a:ea typeface="Cambria Math" panose="02040503050406030204" pitchFamily="18" charset="0"/>
                </a:endParaRP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𝑑𝑎</m:t>
                        </m:r>
                      </m:num>
                      <m:den>
                        <m:r>
                          <a:rPr lang="en-US" b="0" i="1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𝑑𝑥</m:t>
                        </m:r>
                      </m:den>
                    </m:f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=400 −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</m:oMath>
                </a14:m>
                <a:endParaRPr lang="en-US" dirty="0">
                  <a:ea typeface="Cambria Math" panose="02040503050406030204" pitchFamily="18" charset="0"/>
                </a:endParaRP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=400 −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</m:oMath>
                </a14:m>
                <a:endParaRPr lang="en-US" dirty="0">
                  <a:ea typeface="Cambria Math" panose="02040503050406030204" pitchFamily="18" charset="0"/>
                </a:endParaRPr>
              </a:p>
              <a:p>
                <a:pPr marL="742950" lvl="1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𝑋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4</m:t>
                    </m:r>
                    <m:r>
                      <a:rPr lang="en-US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00 </m:t>
                    </m:r>
                  </m:oMath>
                </a14:m>
                <a:endParaRPr lang="en-US" dirty="0">
                  <a:ea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738EC0B-444C-4ADC-B388-76852E5BAB9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52754" y="2212764"/>
                <a:ext cx="4891178" cy="4475328"/>
              </a:xfrm>
              <a:prstGeom prst="rect">
                <a:avLst/>
              </a:prstGeom>
              <a:blipFill>
                <a:blip r:embed="rId5"/>
                <a:stretch>
                  <a:fillRect l="-873" t="-136" b="-95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DDE65A5C-6B09-4933-8C75-EC864066432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4008628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3499"/>
    </mc:Choice>
    <mc:Fallback>
      <p:transition spd="slow" advTm="834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6" y="76795"/>
            <a:ext cx="9940444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Maximum &amp; Minimum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AFF0578-A297-4D89-B052-EF4D42BA39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806" y="1095132"/>
            <a:ext cx="10908383" cy="1219201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3200" cap="none" dirty="0">
                <a:solidFill>
                  <a:schemeClr val="tx1"/>
                </a:solidFill>
                <a:cs typeface="Times New Roman" panose="02020603050405020304" pitchFamily="18" charset="0"/>
              </a:rPr>
              <a:t>A man wishes to fence in a rectangular plot lying next to a river. No fence is required along the river bank. If he has 800m of fence and he wishes the maximum area to be fenced, find the dimensions of the desired enclosed plot.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0C65D50-1770-494F-B19B-5FBD76CAA14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22" t="3359" r="3330" b="1983"/>
          <a:stretch/>
        </p:blipFill>
        <p:spPr>
          <a:xfrm>
            <a:off x="6223925" y="3027872"/>
            <a:ext cx="4891178" cy="2993365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738EC0B-444C-4ADC-B388-76852E5BAB9D}"/>
                  </a:ext>
                </a:extLst>
              </p:cNvPr>
              <p:cNvSpPr txBox="1"/>
              <p:nvPr/>
            </p:nvSpPr>
            <p:spPr>
              <a:xfrm>
                <a:off x="1076897" y="2881916"/>
                <a:ext cx="4891178" cy="3206134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 = 400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𝑚</m:t>
                      </m:r>
                    </m:oMath>
                  </m:oMathPara>
                </a14:m>
                <a:endParaRPr lang="en-US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en-US" i="1" dirty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 dirty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200</m:t>
                      </m:r>
                      <m:r>
                        <a:rPr lang="en-US" i="1" dirty="0">
                          <a:latin typeface="Cambria Math" panose="02040503050406030204" pitchFamily="18" charset="0"/>
                        </a:rPr>
                        <m:t>𝑚</m:t>
                      </m:r>
                    </m:oMath>
                  </m:oMathPara>
                </a14:m>
                <a:endParaRPr lang="en-US" i="1" dirty="0">
                  <a:latin typeface="Cambria Math" panose="02040503050406030204" pitchFamily="18" charset="0"/>
                </a:endParaRPr>
              </a:p>
              <a:p>
                <a:pPr/>
                <a:endParaRPr lang="en-US" i="1" dirty="0">
                  <a:latin typeface="Cambria Math" panose="02040503050406030204" pitchFamily="18" charset="0"/>
                </a:endParaRP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𝑃𝑒𝑟𝑖𝑚𝑒𝑡𝑒𝑟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= 800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𝑃𝑒𝑟𝑖𝑚𝑒𝑡𝑒𝑟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=200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+400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+200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endParaRPr lang="en-US" b="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800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=200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+400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+200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endParaRPr lang="en-US" dirty="0"/>
              </a:p>
              <a:p>
                <a:pPr/>
                <a:endParaRPr lang="en-US" b="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𝐴𝑟𝑒𝑎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𝐴𝑟𝑒𝑎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400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200</m:t>
                    </m:r>
                    <m:r>
                      <a:rPr 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</m:t>
                    </m:r>
                  </m:oMath>
                </a14:m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𝐴𝑟𝑒𝑎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=80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𝐾</m:t>
                    </m:r>
                    <m:sSup>
                      <m:sSupPr>
                        <m:ctrlPr>
                          <a:rPr lang="en-US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>
                  <a:ea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738EC0B-444C-4ADC-B388-76852E5BAB9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076897" y="2881916"/>
                <a:ext cx="4891178" cy="3206134"/>
              </a:xfrm>
              <a:prstGeom prst="rect">
                <a:avLst/>
              </a:prstGeom>
              <a:blipFill>
                <a:blip r:embed="rId5"/>
                <a:stretch>
                  <a:fillRect l="-87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193FA70B-28FB-4630-BF51-307705DB8AD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3114227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6852"/>
    </mc:Choice>
    <mc:Fallback>
      <p:transition spd="slow" advTm="1685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6" y="76795"/>
            <a:ext cx="9940444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Maximum &amp; Minimum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AFF0578-A297-4D89-B052-EF4D42BA39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806" y="1095132"/>
            <a:ext cx="10908383" cy="1219201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3200" cap="none" dirty="0">
                <a:solidFill>
                  <a:schemeClr val="tx1"/>
                </a:solidFill>
                <a:cs typeface="Times New Roman" panose="02020603050405020304" pitchFamily="18" charset="0"/>
              </a:rPr>
              <a:t>A man wishes to fence in a rectangular plot lying next to a river. No fence is required along the river bank. If he has 800m of fence and he wishes the maximum area to be fenced, find the dimensions of the desired enclosed plot.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0C65D50-1770-494F-B19B-5FBD76CAA14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22" t="3359" r="3330" b="1983"/>
          <a:stretch/>
        </p:blipFill>
        <p:spPr>
          <a:xfrm>
            <a:off x="6223925" y="3027872"/>
            <a:ext cx="4891178" cy="2993365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738EC0B-444C-4ADC-B388-76852E5BAB9D}"/>
                  </a:ext>
                </a:extLst>
              </p:cNvPr>
              <p:cNvSpPr txBox="1"/>
              <p:nvPr/>
            </p:nvSpPr>
            <p:spPr>
              <a:xfrm>
                <a:off x="1125776" y="2314332"/>
                <a:ext cx="4891178" cy="45243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 = 400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𝑚</m:t>
                      </m:r>
                    </m:oMath>
                  </m:oMathPara>
                </a14:m>
                <a:endParaRPr lang="en-US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en-US" i="1" dirty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 dirty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200</m:t>
                      </m:r>
                      <m:r>
                        <a:rPr lang="en-US" i="1" dirty="0">
                          <a:latin typeface="Cambria Math" panose="02040503050406030204" pitchFamily="18" charset="0"/>
                        </a:rPr>
                        <m:t>𝑚</m:t>
                      </m:r>
                    </m:oMath>
                  </m:oMathPara>
                </a14:m>
                <a:endParaRPr lang="en-US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𝐴𝑟𝑒𝑎</m:t>
                          </m:r>
                        </m:e>
                        <m:sub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𝑀𝑎𝑥</m:t>
                          </m:r>
                        </m:sub>
                      </m:sSub>
                      <m:r>
                        <a:rPr lang="en-US" i="1" dirty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80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𝐾</m:t>
                      </m:r>
                      <m:sSup>
                        <m:sSupPr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p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 i="1" dirty="0">
                  <a:latin typeface="Cambria Math" panose="02040503050406030204" pitchFamily="18" charset="0"/>
                </a:endParaRPr>
              </a:p>
              <a:p>
                <a:pPr/>
                <a:endParaRPr lang="en-US" i="1" dirty="0">
                  <a:latin typeface="Cambria Math" panose="02040503050406030204" pitchFamily="18" charset="0"/>
                </a:endParaRPr>
              </a:p>
              <a:p>
                <a:pPr/>
                <a:r>
                  <a:rPr lang="en-US" dirty="0">
                    <a:latin typeface="Cambria Math" panose="02040503050406030204" pitchFamily="18" charset="0"/>
                  </a:rPr>
                  <a:t>Is this in fact the Max Area?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Cambria Math" panose="02040503050406030204" pitchFamily="18" charset="0"/>
                  </a:rPr>
                  <a:t>Y = 205?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𝑃𝑒𝑟𝑖𝑚𝑒𝑡𝑒𝑟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= 800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𝑃𝑒𝑟𝑖𝑚𝑒𝑡𝑒𝑟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endParaRPr lang="en-US" b="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800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=20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5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+20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5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=800 −205 −205</m:t>
                    </m:r>
                  </m:oMath>
                </a14:m>
                <a:endParaRPr lang="en-US" b="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=390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endParaRPr lang="en-US" dirty="0"/>
              </a:p>
              <a:p>
                <a:pPr/>
                <a:endParaRPr lang="en-US" b="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𝐴𝑟𝑒𝑎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𝐴𝑟𝑒𝑎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390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205</m:t>
                    </m:r>
                    <m:r>
                      <a:rPr 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</m:t>
                    </m:r>
                  </m:oMath>
                </a14:m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𝐴𝑟𝑒𝑎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𝑛𝑜𝑡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𝑀𝑎𝑥</m:t>
                        </m:r>
                      </m:sub>
                    </m:sSub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=79.95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𝐾</m:t>
                    </m:r>
                    <m:sSup>
                      <m:sSup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>
                  <a:ea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738EC0B-444C-4ADC-B388-76852E5BAB9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5776" y="2314332"/>
                <a:ext cx="4891178" cy="4524315"/>
              </a:xfrm>
              <a:prstGeom prst="rect">
                <a:avLst/>
              </a:prstGeom>
              <a:blipFill>
                <a:blip r:embed="rId5"/>
                <a:stretch>
                  <a:fillRect l="-11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F8FEB4EC-0B2E-4EC9-9211-CA42E063EC1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019498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65010"/>
    </mc:Choice>
    <mc:Fallback>
      <p:transition spd="slow" advTm="6501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6" y="76795"/>
            <a:ext cx="9940444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Maximum &amp; Minimum</a:t>
            </a:r>
          </a:p>
        </p:txBody>
      </p:sp>
      <p:sp>
        <p:nvSpPr>
          <p:cNvPr id="13" name="Content Placeholder 12">
            <a:extLst>
              <a:ext uri="{FF2B5EF4-FFF2-40B4-BE49-F238E27FC236}">
                <a16:creationId xmlns:a16="http://schemas.microsoft.com/office/drawing/2014/main" id="{BAFF0578-A297-4D89-B052-EF4D42BA3969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41806" y="1095132"/>
            <a:ext cx="10908383" cy="1219201"/>
          </a:xfrm>
        </p:spPr>
        <p:txBody>
          <a:bodyPr>
            <a:normAutofit fontScale="70000" lnSpcReduction="20000"/>
          </a:bodyPr>
          <a:lstStyle/>
          <a:p>
            <a:pPr marL="0" indent="0">
              <a:buNone/>
            </a:pPr>
            <a:r>
              <a:rPr lang="en-US" sz="3200" cap="none" dirty="0">
                <a:solidFill>
                  <a:schemeClr val="tx1"/>
                </a:solidFill>
                <a:cs typeface="Times New Roman" panose="02020603050405020304" pitchFamily="18" charset="0"/>
              </a:rPr>
              <a:t>A man wishes to fence in a rectangular plot lying next to a river. No fence is required along the river bank. If he has 800m of fence and he wishes the maximum area to be fenced, find the dimensions of the desired enclosed plot. </a:t>
            </a:r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40C65D50-1770-494F-B19B-5FBD76CAA14E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222" t="3359" r="3330" b="1983"/>
          <a:stretch/>
        </p:blipFill>
        <p:spPr>
          <a:xfrm>
            <a:off x="6223925" y="3027872"/>
            <a:ext cx="4891178" cy="2993365"/>
          </a:xfrm>
          <a:prstGeom prst="rect">
            <a:avLst/>
          </a:prstGeom>
        </p:spPr>
      </p:pic>
      <mc:AlternateContent xmlns:mc="http://schemas.openxmlformats.org/markup-compatibility/2006">
        <mc:Choice xmlns:a14="http://schemas.microsoft.com/office/drawing/2010/main"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738EC0B-444C-4ADC-B388-76852E5BAB9D}"/>
                  </a:ext>
                </a:extLst>
              </p:cNvPr>
              <p:cNvSpPr txBox="1"/>
              <p:nvPr/>
            </p:nvSpPr>
            <p:spPr>
              <a:xfrm>
                <a:off x="1125776" y="2314332"/>
                <a:ext cx="4891178" cy="452431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𝑋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 = 400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𝑚</m:t>
                      </m:r>
                    </m:oMath>
                  </m:oMathPara>
                </a14:m>
                <a:endParaRPr lang="en-US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𝑌</m:t>
                      </m:r>
                      <m:r>
                        <a:rPr lang="en-US" i="1" dirty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i="1" dirty="0">
                          <a:latin typeface="Cambria Math" panose="02040503050406030204" pitchFamily="18" charset="0"/>
                        </a:rPr>
                        <m:t> 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</a:rPr>
                        <m:t>200</m:t>
                      </m:r>
                      <m:r>
                        <a:rPr lang="en-US" i="1" dirty="0">
                          <a:latin typeface="Cambria Math" panose="02040503050406030204" pitchFamily="18" charset="0"/>
                        </a:rPr>
                        <m:t>𝑚</m:t>
                      </m:r>
                    </m:oMath>
                  </m:oMathPara>
                </a14:m>
                <a:endParaRPr lang="en-US" i="1" dirty="0">
                  <a:latin typeface="Cambria Math" panose="02040503050406030204" pitchFamily="18" charset="0"/>
                </a:endParaRPr>
              </a:p>
              <a:p>
                <a:pPr/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dirty="0">
                              <a:latin typeface="Cambria Math" panose="02040503050406030204" pitchFamily="18" charset="0"/>
                            </a:rPr>
                          </m:ctrlPr>
                        </m:sSubPr>
                        <m:e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𝐴𝑟𝑒𝑎</m:t>
                          </m:r>
                        </m:e>
                        <m:sub>
                          <m:r>
                            <a:rPr lang="en-US" i="1" dirty="0">
                              <a:latin typeface="Cambria Math" panose="02040503050406030204" pitchFamily="18" charset="0"/>
                            </a:rPr>
                            <m:t>𝑀𝑎𝑥</m:t>
                          </m:r>
                        </m:sub>
                      </m:sSub>
                      <m:r>
                        <a:rPr lang="en-US" i="1" dirty="0">
                          <a:latin typeface="Cambria Math" panose="02040503050406030204" pitchFamily="18" charset="0"/>
                        </a:rPr>
                        <m:t>=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80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</a:rPr>
                        <m:t>𝐾</m:t>
                      </m:r>
                      <m:sSup>
                        <m:sSupPr>
                          <m:ctrlPr>
                            <a:rPr lang="en-US" b="0" i="1" dirty="0" smtClean="0">
                              <a:latin typeface="Cambria Math" panose="02040503050406030204" pitchFamily="18" charset="0"/>
                            </a:rPr>
                          </m:ctrlPr>
                        </m:sSup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𝑚</m:t>
                          </m:r>
                        </m:e>
                        <m:sup>
                          <m:r>
                            <a:rPr lang="en-US" b="0" i="1" dirty="0" smtClean="0">
                              <a:latin typeface="Cambria Math" panose="02040503050406030204" pitchFamily="18" charset="0"/>
                            </a:rPr>
                            <m:t>2</m:t>
                          </m:r>
                        </m:sup>
                      </m:sSup>
                    </m:oMath>
                  </m:oMathPara>
                </a14:m>
                <a:endParaRPr lang="en-US" i="1" dirty="0">
                  <a:latin typeface="Cambria Math" panose="02040503050406030204" pitchFamily="18" charset="0"/>
                </a:endParaRPr>
              </a:p>
              <a:p>
                <a:pPr/>
                <a:endParaRPr lang="en-US" i="1" dirty="0">
                  <a:latin typeface="Cambria Math" panose="02040503050406030204" pitchFamily="18" charset="0"/>
                </a:endParaRPr>
              </a:p>
              <a:p>
                <a:pPr/>
                <a:r>
                  <a:rPr lang="en-US" dirty="0">
                    <a:latin typeface="Cambria Math" panose="02040503050406030204" pitchFamily="18" charset="0"/>
                  </a:rPr>
                  <a:t>Is this in fact the Max Area?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r>
                  <a:rPr lang="en-US" dirty="0">
                    <a:latin typeface="Cambria Math" panose="02040503050406030204" pitchFamily="18" charset="0"/>
                  </a:rPr>
                  <a:t>Y = 195?</a:t>
                </a:r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𝑃𝑒𝑟𝑖𝑚𝑒𝑡𝑒𝑟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 = 800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𝑃𝑒𝑟𝑖𝑚𝑒𝑡𝑒𝑟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𝑌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𝑌</m:t>
                    </m:r>
                  </m:oMath>
                </a14:m>
                <a:endParaRPr lang="en-US" b="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800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95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+</m:t>
                    </m:r>
                    <m:r>
                      <a:rPr lang="en-US" i="1" smtClean="0">
                        <a:latin typeface="Cambria Math" panose="02040503050406030204" pitchFamily="18" charset="0"/>
                      </a:rPr>
                      <m:t>1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95</m:t>
                    </m:r>
                    <m:r>
                      <a:rPr lang="en-US" i="1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=800 −195 −195</m:t>
                    </m:r>
                  </m:oMath>
                </a14:m>
                <a:endParaRPr lang="en-US" b="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b="0" i="1" smtClean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=410</m:t>
                    </m:r>
                    <m:r>
                      <a:rPr lang="en-US" b="0" i="1" smtClean="0">
                        <a:latin typeface="Cambria Math" panose="02040503050406030204" pitchFamily="18" charset="0"/>
                      </a:rPr>
                      <m:t>𝑚</m:t>
                    </m:r>
                  </m:oMath>
                </a14:m>
                <a:endParaRPr lang="en-US" dirty="0"/>
              </a:p>
              <a:p>
                <a:pPr/>
                <a:endParaRPr lang="en-US" b="0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 dirty="0" smtClean="0">
                        <a:latin typeface="Cambria Math" panose="02040503050406030204" pitchFamily="18" charset="0"/>
                      </a:rPr>
                      <m:t>𝐴𝑟𝑒𝑎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 dirty="0" smtClean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𝑋</m:t>
                    </m:r>
                    <m:r>
                      <a:rPr lang="en-US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𝑌</m:t>
                    </m:r>
                  </m:oMath>
                </a14:m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</a:rPr>
                      <m:t>𝐴𝑟𝑒𝑎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 </m:t>
                    </m:r>
                    <m:r>
                      <a:rPr lang="en-US" i="1" dirty="0">
                        <a:latin typeface="Cambria Math" panose="02040503050406030204" pitchFamily="18" charset="0"/>
                      </a:rPr>
                      <m:t>=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410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𝑚</m:t>
                    </m:r>
                    <m:r>
                      <a:rPr 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×</m:t>
                    </m:r>
                    <m:r>
                      <a:rPr 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195</m:t>
                    </m:r>
                    <m:r>
                      <a:rPr lang="en-US" b="0" i="1" dirty="0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𝑚</m:t>
                    </m:r>
                  </m:oMath>
                </a14:m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𝐴𝑟𝑒𝑎</m:t>
                        </m:r>
                      </m:e>
                      <m:sub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𝑛𝑜𝑡</m:t>
                        </m:r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 </m:t>
                        </m:r>
                        <m:r>
                          <a:rPr lang="en-US" i="1" dirty="0">
                            <a:latin typeface="Cambria Math" panose="02040503050406030204" pitchFamily="18" charset="0"/>
                          </a:rPr>
                          <m:t>𝑀𝑎𝑥</m:t>
                        </m:r>
                      </m:sub>
                    </m:sSub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=79.95</m:t>
                    </m:r>
                    <m:r>
                      <a:rPr lang="en-US" b="0" i="1" dirty="0" smtClean="0">
                        <a:latin typeface="Cambria Math" panose="02040503050406030204" pitchFamily="18" charset="0"/>
                      </a:rPr>
                      <m:t>𝐾</m:t>
                    </m:r>
                    <m:sSup>
                      <m:sSupPr>
                        <m:ctrlPr>
                          <a:rPr lang="en-US" b="0" i="1" dirty="0" smtClean="0">
                            <a:latin typeface="Cambria Math" panose="02040503050406030204" pitchFamily="18" charset="0"/>
                          </a:rPr>
                        </m:ctrlPr>
                      </m:sSup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𝑚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dirty="0"/>
              </a:p>
              <a:p>
                <a:pPr marL="285750" indent="-285750">
                  <a:buFont typeface="Arial" panose="020B0604020202020204" pitchFamily="34" charset="0"/>
                  <a:buChar char="•"/>
                </a:pPr>
                <a:endParaRPr lang="en-US" dirty="0">
                  <a:ea typeface="Cambria Math" panose="02040503050406030204" pitchFamily="18" charset="0"/>
                </a:endParaRPr>
              </a:p>
            </p:txBody>
          </p:sp>
        </mc:Choice>
        <mc:Fallback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1738EC0B-444C-4ADC-B388-76852E5BAB9D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125776" y="2314332"/>
                <a:ext cx="4891178" cy="4524315"/>
              </a:xfrm>
              <a:prstGeom prst="rect">
                <a:avLst/>
              </a:prstGeom>
              <a:blipFill>
                <a:blip r:embed="rId5"/>
                <a:stretch>
                  <a:fillRect l="-112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D6A050C-A444-4FDE-AE6C-94ACF4A3D83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48173393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5644"/>
    </mc:Choice>
    <mc:Fallback>
      <p:transition spd="slow" advTm="5564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125776" y="76795"/>
            <a:ext cx="9940444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Maximum &amp; Minimum</a:t>
            </a:r>
          </a:p>
        </p:txBody>
      </p:sp>
      <p:sp>
        <p:nvSpPr>
          <p:cNvPr id="6" name="Rectangle 5">
            <a:extLst>
              <a:ext uri="{FF2B5EF4-FFF2-40B4-BE49-F238E27FC236}">
                <a16:creationId xmlns:a16="http://schemas.microsoft.com/office/drawing/2014/main" id="{FBC40371-36F4-4172-9C35-B35FE49DA596}"/>
              </a:ext>
            </a:extLst>
          </p:cNvPr>
          <p:cNvSpPr/>
          <p:nvPr/>
        </p:nvSpPr>
        <p:spPr>
          <a:xfrm>
            <a:off x="2429773" y="1440613"/>
            <a:ext cx="7332453" cy="526297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References:</a:t>
            </a:r>
          </a:p>
          <a:p>
            <a:endParaRPr lang="en-US" sz="28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Ewen, D., Gary, J. S., &amp; </a:t>
            </a:r>
            <a:r>
              <a:rPr lang="en-US" sz="28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Trefzger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J. E. (2005). </a:t>
            </a:r>
            <a:r>
              <a:rPr lang="en-US" sz="28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Technical calculus</a:t>
            </a:r>
            <a:r>
              <a:rPr lang="en-US" sz="28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Upper Saddle River, NJ: Pearson/Prentice Hall.</a:t>
            </a:r>
          </a:p>
          <a:p>
            <a:endParaRPr lang="en-US" sz="28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https://www.desmos.com</a:t>
            </a:r>
            <a:endParaRPr lang="en-US" sz="28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8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https://www.autodesk.com/products/fusion-360/overview</a:t>
            </a:r>
            <a:endParaRPr lang="en-US" sz="28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675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090"/>
    </mc:Choice>
    <mc:Fallback xmlns="">
      <p:transition spd="slow" advTm="59090"/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47742</TotalTime>
  <Words>793</Words>
  <Application>Microsoft Office PowerPoint</Application>
  <PresentationFormat>Widescreen</PresentationFormat>
  <Paragraphs>93</Paragraphs>
  <Slides>9</Slides>
  <Notes>0</Notes>
  <HiddenSlides>0</HiddenSlides>
  <MMClips>8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4" baseType="lpstr">
      <vt:lpstr>Arial</vt:lpstr>
      <vt:lpstr>Cambria Math</vt:lpstr>
      <vt:lpstr>Century Gothic</vt:lpstr>
      <vt:lpstr>Times New Roman</vt:lpstr>
      <vt:lpstr>Mesh</vt:lpstr>
      <vt:lpstr>Maximum &amp; Minimum Applied Example 2 </vt:lpstr>
      <vt:lpstr>Maximum &amp; Minimum</vt:lpstr>
      <vt:lpstr>Maximum &amp; Minimum</vt:lpstr>
      <vt:lpstr>Maximum &amp; Minimum</vt:lpstr>
      <vt:lpstr>Maximum &amp; Minimum</vt:lpstr>
      <vt:lpstr>Maximum &amp; Minimum</vt:lpstr>
      <vt:lpstr>Maximum &amp; Minimum</vt:lpstr>
      <vt:lpstr>Maximum &amp; Minimum</vt:lpstr>
      <vt:lpstr>Maximum &amp; Minimum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Frequency Response</dc:title>
  <dc:creator>Timothy Leishman</dc:creator>
  <cp:lastModifiedBy>Timothy Leishman</cp:lastModifiedBy>
  <cp:revision>229</cp:revision>
  <dcterms:created xsi:type="dcterms:W3CDTF">2019-08-29T21:54:18Z</dcterms:created>
  <dcterms:modified xsi:type="dcterms:W3CDTF">2020-04-15T14:22:15Z</dcterms:modified>
</cp:coreProperties>
</file>